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77" r:id="rId2"/>
    <p:sldId id="256" r:id="rId3"/>
    <p:sldId id="257" r:id="rId4"/>
    <p:sldId id="259" r:id="rId5"/>
    <p:sldId id="278" r:id="rId6"/>
    <p:sldId id="261" r:id="rId7"/>
    <p:sldId id="268" r:id="rId8"/>
    <p:sldId id="269" r:id="rId9"/>
    <p:sldId id="270" r:id="rId10"/>
    <p:sldId id="271" r:id="rId11"/>
    <p:sldId id="273" r:id="rId12"/>
    <p:sldId id="272" r:id="rId13"/>
    <p:sldId id="27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46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06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766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09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93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57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88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81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20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5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26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57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49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65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1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2D09-0CB4-451C-A5BB-5F727A19863E}" type="datetimeFigureOut">
              <a:rPr lang="es-ES" smtClean="0"/>
              <a:t>01/06/2016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05D77E-2266-4545-9BA3-4DBE82B0DA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7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inga.net/enciclopedia/azul" TargetMode="External"/><Relationship Id="rId2" Type="http://schemas.openxmlformats.org/officeDocument/2006/relationships/hyperlink" Target="http://www.taringa.net/enciclopedia/naranj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19"/>
            <a:ext cx="12191999" cy="68825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99" y="194422"/>
            <a:ext cx="2330702" cy="23886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11405"/>
          </a:xfrm>
        </p:spPr>
        <p:txBody>
          <a:bodyPr>
            <a:noAutofit/>
          </a:bodyPr>
          <a:lstStyle/>
          <a:p>
            <a:r>
              <a:rPr lang="es-ES" sz="5400" dirty="0" smtClean="0">
                <a:solidFill>
                  <a:srgbClr val="FF0000"/>
                </a:solidFill>
              </a:rPr>
              <a:t>UNIDAD EDUCATIVA “RUMIPAMBA”</a:t>
            </a:r>
            <a:endParaRPr lang="es-ES" sz="5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02144"/>
            <a:ext cx="10515600" cy="2630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5400" dirty="0" smtClean="0">
                <a:solidFill>
                  <a:srgbClr val="FF0000"/>
                </a:solidFill>
              </a:rPr>
              <a:t>NOMBRE:</a:t>
            </a:r>
            <a:r>
              <a:rPr lang="es-ES" sz="5400" dirty="0" smtClean="0"/>
              <a:t> </a:t>
            </a:r>
            <a:r>
              <a:rPr lang="es-ES" sz="5400" dirty="0" smtClean="0">
                <a:solidFill>
                  <a:srgbClr val="00B0F0"/>
                </a:solidFill>
                <a:latin typeface="Blackadder ITC" panose="04020505051007020D02" pitchFamily="82" charset="0"/>
              </a:rPr>
              <a:t>Kevin Matango </a:t>
            </a:r>
          </a:p>
          <a:p>
            <a:pPr marL="0" indent="0" algn="ctr">
              <a:buNone/>
            </a:pPr>
            <a:r>
              <a:rPr lang="es-ES" sz="5400" dirty="0" smtClean="0">
                <a:solidFill>
                  <a:srgbClr val="FF0000"/>
                </a:solidFill>
              </a:rPr>
              <a:t>CURSO: </a:t>
            </a:r>
            <a:r>
              <a:rPr lang="es-ES" sz="5400" dirty="0" smtClean="0">
                <a:solidFill>
                  <a:srgbClr val="00B0F0"/>
                </a:solidFill>
                <a:latin typeface="Blackadder ITC" panose="04020505051007020D02" pitchFamily="82" charset="0"/>
              </a:rPr>
              <a:t>2do B. Técnico</a:t>
            </a:r>
          </a:p>
          <a:p>
            <a:pPr marL="0" indent="0" algn="ctr">
              <a:buNone/>
            </a:pPr>
            <a:r>
              <a:rPr lang="es-ES" sz="5400" dirty="0" smtClean="0">
                <a:solidFill>
                  <a:srgbClr val="FF0000"/>
                </a:solidFill>
              </a:rPr>
              <a:t>TEMA: </a:t>
            </a:r>
            <a:r>
              <a:rPr lang="es-ES" sz="5400" dirty="0" smtClean="0">
                <a:solidFill>
                  <a:srgbClr val="00B0F0"/>
                </a:solidFill>
                <a:latin typeface="Blackadder ITC" panose="04020505051007020D02" pitchFamily="82" charset="0"/>
              </a:rPr>
              <a:t>Estructura de cableado par trenzado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732134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47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8" t="44531" r="16335" b="8629"/>
          <a:stretch/>
        </p:blipFill>
        <p:spPr>
          <a:xfrm>
            <a:off x="7417710" y="3429000"/>
            <a:ext cx="3794078" cy="24001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1079" y="417512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Cable par trenzado no apantallado (UTP)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62" y="1869069"/>
            <a:ext cx="10515600" cy="3119862"/>
          </a:xfrm>
        </p:spPr>
        <p:txBody>
          <a:bodyPr>
            <a:normAutofit fontScale="92500" lnSpcReduction="10000"/>
          </a:bodyPr>
          <a:lstStyle/>
          <a:p>
            <a:r>
              <a:rPr lang="es-ES" sz="3400" dirty="0"/>
              <a:t>El cable par trenzado más simple y empleado, sin ningún </a:t>
            </a:r>
            <a:r>
              <a:rPr lang="es-ES" sz="3400" dirty="0" smtClean="0"/>
              <a:t>tipo de </a:t>
            </a:r>
            <a:r>
              <a:rPr lang="es-ES" sz="3400" dirty="0"/>
              <a:t>pantalla adicional y con una impedancia característica de </a:t>
            </a:r>
            <a:r>
              <a:rPr lang="es-ES" sz="3400" dirty="0" smtClean="0"/>
              <a:t>100 ohmios</a:t>
            </a:r>
          </a:p>
          <a:p>
            <a:endParaRPr lang="es-ES" sz="3400" dirty="0" smtClean="0"/>
          </a:p>
          <a:p>
            <a:r>
              <a:rPr lang="es-ES" sz="3400" dirty="0" smtClean="0"/>
              <a:t>Es </a:t>
            </a:r>
            <a:r>
              <a:rPr lang="es-ES" sz="3400" dirty="0"/>
              <a:t>sin duda el que hasta ahora ha sido mejor aceptado, por </a:t>
            </a:r>
            <a:r>
              <a:rPr lang="es-ES" sz="3400" dirty="0" smtClean="0"/>
              <a:t>su costo </a:t>
            </a:r>
            <a:r>
              <a:rPr lang="es-ES" sz="3400" dirty="0"/>
              <a:t>accesible y fácil instalación.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314749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37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4354"/>
            <a:ext cx="121920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Cable de par trenzado con pantalla global (FTP)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748" y="4639036"/>
            <a:ext cx="10515600" cy="1345278"/>
          </a:xfrm>
        </p:spPr>
        <p:txBody>
          <a:bodyPr/>
          <a:lstStyle/>
          <a:p>
            <a:r>
              <a:rPr lang="es-ES" dirty="0" smtClean="0"/>
              <a:t>En este tipo, como en el UTP, sus pares no están apantallados pero sí dispone de una pantalla global para mejorar su nivel de protección ante interferencias externas.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62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066" y="213815"/>
            <a:ext cx="8596668" cy="768824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Categorías del cable UTP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983" y="982639"/>
            <a:ext cx="5515191" cy="5333442"/>
          </a:xfrm>
        </p:spPr>
        <p:txBody>
          <a:bodyPr>
            <a:normAutofit fontScale="32500" lnSpcReduction="20000"/>
          </a:bodyPr>
          <a:lstStyle/>
          <a:p>
            <a:r>
              <a:rPr lang="es-ES" sz="4800" dirty="0" smtClean="0"/>
              <a:t>Categoría </a:t>
            </a:r>
            <a:r>
              <a:rPr lang="es-ES" sz="4800" dirty="0"/>
              <a:t>1:</a:t>
            </a:r>
          </a:p>
          <a:p>
            <a:pPr marL="0" indent="0">
              <a:buNone/>
            </a:pPr>
            <a:r>
              <a:rPr lang="es-ES" sz="4800" dirty="0"/>
              <a:t>Este tipo de cable está especialmente </a:t>
            </a:r>
            <a:r>
              <a:rPr lang="es-ES" sz="4800" dirty="0" smtClean="0"/>
              <a:t>diseñado para </a:t>
            </a:r>
            <a:r>
              <a:rPr lang="es-ES" sz="4800" dirty="0"/>
              <a:t>redes telefónicas y alcanzan como máximo </a:t>
            </a:r>
            <a:r>
              <a:rPr lang="es-ES" sz="4800" dirty="0" smtClean="0"/>
              <a:t>velocidades de </a:t>
            </a:r>
            <a:r>
              <a:rPr lang="es-ES" sz="4800" dirty="0"/>
              <a:t>hasta 4 Mbps</a:t>
            </a:r>
            <a:r>
              <a:rPr lang="es-ES" sz="4800" dirty="0" smtClean="0"/>
              <a:t>.</a:t>
            </a:r>
            <a:endParaRPr lang="es-ES" sz="4800" dirty="0"/>
          </a:p>
          <a:p>
            <a:r>
              <a:rPr lang="es-ES" sz="4800" dirty="0"/>
              <a:t>Categoría 2:</a:t>
            </a:r>
          </a:p>
          <a:p>
            <a:pPr marL="0" indent="0">
              <a:buNone/>
            </a:pPr>
            <a:r>
              <a:rPr lang="es-ES" sz="4800" dirty="0"/>
              <a:t>De características idénticas al cable de categoría 1</a:t>
            </a:r>
            <a:r>
              <a:rPr lang="es-ES" sz="4800" dirty="0" smtClean="0"/>
              <a:t>.</a:t>
            </a:r>
            <a:endParaRPr lang="es-ES" sz="4800" dirty="0"/>
          </a:p>
          <a:p>
            <a:r>
              <a:rPr lang="es-ES" sz="4800" dirty="0"/>
              <a:t>Categoría 3:</a:t>
            </a:r>
          </a:p>
          <a:p>
            <a:pPr marL="0" indent="0">
              <a:buNone/>
            </a:pPr>
            <a:r>
              <a:rPr lang="es-ES" sz="4800" dirty="0"/>
              <a:t>Es utilizado en redes de ordenadores de hasta </a:t>
            </a:r>
            <a:r>
              <a:rPr lang="es-ES" sz="4800" dirty="0" smtClean="0"/>
              <a:t>16 Mbps</a:t>
            </a:r>
            <a:r>
              <a:rPr lang="es-ES" sz="4800" dirty="0"/>
              <a:t>. de velocidad y con un ancho de banda de hasta 16 </a:t>
            </a:r>
            <a:r>
              <a:rPr lang="es-ES" sz="4800" dirty="0" smtClean="0"/>
              <a:t>MHz</a:t>
            </a:r>
            <a:endParaRPr lang="es-ES" sz="4800" dirty="0"/>
          </a:p>
          <a:p>
            <a:r>
              <a:rPr lang="es-ES" sz="4800" dirty="0"/>
              <a:t>Categoría 4:</a:t>
            </a:r>
          </a:p>
          <a:p>
            <a:pPr marL="0" indent="0">
              <a:buNone/>
            </a:pPr>
            <a:r>
              <a:rPr lang="es-ES" sz="4800" dirty="0"/>
              <a:t>Está definido para redes de ordenadores tipo </a:t>
            </a:r>
            <a:r>
              <a:rPr lang="es-ES" sz="4800" dirty="0" smtClean="0"/>
              <a:t>anillo </a:t>
            </a:r>
            <a:r>
              <a:rPr lang="es-ES" sz="4800" dirty="0"/>
              <a:t>como token ring con un ancho de banda de hasta 20 </a:t>
            </a:r>
            <a:r>
              <a:rPr lang="es-ES" sz="4800" dirty="0" smtClean="0"/>
              <a:t>MHz y con </a:t>
            </a:r>
            <a:r>
              <a:rPr lang="es-ES" sz="4800" dirty="0"/>
              <a:t>una velocidad de 20 Mbps</a:t>
            </a:r>
            <a:r>
              <a:rPr lang="es-ES" sz="4800" dirty="0" smtClean="0"/>
              <a:t>.</a:t>
            </a:r>
            <a:endParaRPr lang="es-ES" sz="4800" dirty="0"/>
          </a:p>
          <a:p>
            <a:r>
              <a:rPr lang="es-ES" sz="4800" dirty="0" smtClean="0"/>
              <a:t>Categoría 5:</a:t>
            </a:r>
          </a:p>
          <a:p>
            <a:pPr marL="0" indent="0">
              <a:buNone/>
            </a:pPr>
            <a:r>
              <a:rPr lang="es-ES" sz="4800" dirty="0" smtClean="0"/>
              <a:t>Es </a:t>
            </a:r>
            <a:r>
              <a:rPr lang="es-ES" sz="4800" dirty="0"/>
              <a:t>un estándar dentro de las comunicaciones </a:t>
            </a:r>
            <a:r>
              <a:rPr lang="es-ES" sz="4800" dirty="0" smtClean="0"/>
              <a:t>en redes </a:t>
            </a:r>
            <a:r>
              <a:rPr lang="es-ES" sz="4800" dirty="0"/>
              <a:t>LAN. Es capaz de soportar comunicaciones de hasta </a:t>
            </a:r>
            <a:r>
              <a:rPr lang="es-ES" sz="4800" dirty="0" smtClean="0"/>
              <a:t>100 Mbps</a:t>
            </a:r>
            <a:r>
              <a:rPr lang="es-ES" sz="4800" dirty="0"/>
              <a:t>. con un ancho de banda de hasta 100 </a:t>
            </a:r>
            <a:r>
              <a:rPr lang="es-ES" sz="4800" dirty="0" smtClean="0"/>
              <a:t>MHz. </a:t>
            </a:r>
            <a:r>
              <a:rPr lang="es-ES" sz="4800" dirty="0"/>
              <a:t>Debe tener </a:t>
            </a:r>
            <a:r>
              <a:rPr lang="es-ES" sz="4800" dirty="0" smtClean="0"/>
              <a:t>el NEXT </a:t>
            </a:r>
            <a:r>
              <a:rPr lang="es-ES" sz="4800" dirty="0"/>
              <a:t>de 32 dB/304,8 mts. y una gama de atenuación de </a:t>
            </a:r>
            <a:r>
              <a:rPr lang="es-ES" sz="4800" dirty="0" smtClean="0"/>
              <a:t>67dB/304,8 </a:t>
            </a:r>
            <a:r>
              <a:rPr lang="es-ES" sz="4800" dirty="0"/>
              <a:t>mts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175" t="51056" r="11166" b="31492"/>
          <a:stretch/>
        </p:blipFill>
        <p:spPr>
          <a:xfrm>
            <a:off x="5912919" y="982639"/>
            <a:ext cx="5160135" cy="15116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86400" y="2492401"/>
            <a:ext cx="6559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• Categoría </a:t>
            </a:r>
            <a:r>
              <a:rPr lang="es-ES" dirty="0"/>
              <a:t>5e: </a:t>
            </a:r>
          </a:p>
          <a:p>
            <a:r>
              <a:rPr lang="es-ES" dirty="0"/>
              <a:t>Es una categoría 5 mejorada. Minimiza la </a:t>
            </a:r>
            <a:r>
              <a:rPr lang="es-ES" dirty="0" smtClean="0"/>
              <a:t>atenuación </a:t>
            </a:r>
            <a:r>
              <a:rPr lang="es-ES" dirty="0"/>
              <a:t>y las interferencias. Esta categoría no tiene </a:t>
            </a:r>
            <a:r>
              <a:rPr lang="es-ES" dirty="0" smtClean="0"/>
              <a:t>estandarizadas </a:t>
            </a:r>
            <a:r>
              <a:rPr lang="es-ES" dirty="0"/>
              <a:t>las normas aunque si está diferenciada por los </a:t>
            </a:r>
            <a:r>
              <a:rPr lang="es-ES" dirty="0" smtClean="0"/>
              <a:t>diferentes </a:t>
            </a:r>
            <a:r>
              <a:rPr lang="es-ES" dirty="0"/>
              <a:t>organismos. La velocidad de transmisión es de 1000Mhz.</a:t>
            </a:r>
          </a:p>
          <a:p>
            <a:r>
              <a:rPr lang="es-ES" dirty="0" smtClean="0"/>
              <a:t>• Categoría </a:t>
            </a:r>
            <a:r>
              <a:rPr lang="es-ES" dirty="0"/>
              <a:t>6:</a:t>
            </a:r>
          </a:p>
          <a:p>
            <a:r>
              <a:rPr lang="es-ES" dirty="0"/>
              <a:t>No está estandarizada aunque ya se está utilizan-</a:t>
            </a:r>
          </a:p>
          <a:p>
            <a:r>
              <a:rPr lang="es-ES" dirty="0"/>
              <a:t>do. Se definirán sus características para un ancho de banda de</a:t>
            </a:r>
          </a:p>
          <a:p>
            <a:r>
              <a:rPr lang="es-ES" dirty="0"/>
              <a:t>250 </a:t>
            </a:r>
            <a:r>
              <a:rPr lang="es-ES" dirty="0" smtClean="0"/>
              <a:t>MHz.</a:t>
            </a:r>
            <a:endParaRPr lang="es-ES" dirty="0"/>
          </a:p>
          <a:p>
            <a:r>
              <a:rPr lang="es-ES" dirty="0" smtClean="0"/>
              <a:t>•Categoría </a:t>
            </a:r>
            <a:r>
              <a:rPr lang="es-ES" dirty="0"/>
              <a:t>7: </a:t>
            </a:r>
          </a:p>
          <a:p>
            <a:r>
              <a:rPr lang="es-ES" dirty="0"/>
              <a:t>No está definida y mucho menos estandarizada.</a:t>
            </a:r>
          </a:p>
          <a:p>
            <a:r>
              <a:rPr lang="es-ES" dirty="0"/>
              <a:t>Se definirá para un ancho de banda de 600 </a:t>
            </a:r>
            <a:r>
              <a:rPr lang="es-ES" dirty="0" smtClean="0"/>
              <a:t>MHz. </a:t>
            </a:r>
            <a:r>
              <a:rPr lang="es-ES" dirty="0"/>
              <a:t>El gran </a:t>
            </a:r>
            <a:r>
              <a:rPr lang="es-ES" dirty="0" smtClean="0"/>
              <a:t>inconveniente </a:t>
            </a:r>
            <a:r>
              <a:rPr lang="es-ES" dirty="0"/>
              <a:t>de esta categoría es el tipo </a:t>
            </a:r>
            <a:r>
              <a:rPr lang="es-ES" dirty="0" smtClean="0"/>
              <a:t>de conector </a:t>
            </a:r>
            <a:r>
              <a:rPr lang="es-ES" dirty="0">
                <a:solidFill>
                  <a:schemeClr val="bg1"/>
                </a:solidFill>
              </a:rPr>
              <a:t>seleccionado,</a:t>
            </a:r>
          </a:p>
          <a:p>
            <a:r>
              <a:rPr lang="es-ES" dirty="0">
                <a:solidFill>
                  <a:schemeClr val="bg1"/>
                </a:solidFill>
              </a:rPr>
              <a:t>que es un RJ-45 de 1 pin.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586361" y="6460833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Par trenzado (UTP)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045" y="1430121"/>
            <a:ext cx="5034566" cy="4652448"/>
          </a:xfrm>
        </p:spPr>
        <p:txBody>
          <a:bodyPr>
            <a:normAutofit/>
          </a:bodyPr>
          <a:lstStyle/>
          <a:p>
            <a:r>
              <a:rPr lang="es-ES" sz="2000" dirty="0"/>
              <a:t>Cable regular de cuatro pares de cables utilizado en un </a:t>
            </a:r>
            <a:r>
              <a:rPr lang="es-ES" sz="2000" dirty="0" smtClean="0"/>
              <a:t>gran número </a:t>
            </a:r>
            <a:r>
              <a:rPr lang="es-ES" sz="2000" dirty="0"/>
              <a:t>de redes. El material aislante recubre cada uno de los </a:t>
            </a:r>
            <a:r>
              <a:rPr lang="es-ES" sz="2000" dirty="0" smtClean="0"/>
              <a:t>ocho cables </a:t>
            </a:r>
            <a:r>
              <a:rPr lang="es-ES" sz="2000" dirty="0"/>
              <a:t>individuales. Los pares están trenzados entre sí. Este </a:t>
            </a:r>
            <a:r>
              <a:rPr lang="es-ES" sz="2000" dirty="0" smtClean="0"/>
              <a:t>tipo de </a:t>
            </a:r>
            <a:r>
              <a:rPr lang="es-ES" sz="2000" dirty="0"/>
              <a:t>cable depende únicamente del efecto "cancelación". El </a:t>
            </a:r>
            <a:r>
              <a:rPr lang="es-ES" sz="2000" dirty="0" smtClean="0"/>
              <a:t>número de </a:t>
            </a:r>
            <a:r>
              <a:rPr lang="es-ES" sz="2000" dirty="0"/>
              <a:t>trenzas por metro determina su tolerancia a emisiones </a:t>
            </a:r>
            <a:r>
              <a:rPr lang="es-ES" sz="2000" dirty="0" smtClean="0"/>
              <a:t>electromagnéticas </a:t>
            </a:r>
            <a:r>
              <a:rPr lang="es-ES" sz="2000" dirty="0"/>
              <a:t>y de radio.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80189" y="2943248"/>
            <a:ext cx="63750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Ventajas:</a:t>
            </a:r>
          </a:p>
          <a:p>
            <a:r>
              <a:rPr lang="es-ES" dirty="0"/>
              <a:t>- Es de fácil instalación y es el medio más barato.</a:t>
            </a:r>
          </a:p>
          <a:p>
            <a:r>
              <a:rPr lang="es-ES" dirty="0"/>
              <a:t>- No llena los conductos fácilmente, punto especialmente </a:t>
            </a:r>
            <a:r>
              <a:rPr lang="es-ES" dirty="0" smtClean="0"/>
              <a:t>importante </a:t>
            </a:r>
            <a:r>
              <a:rPr lang="es-ES" dirty="0"/>
              <a:t>en instalaciones antiguas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-Está </a:t>
            </a:r>
            <a:r>
              <a:rPr lang="es-ES" dirty="0"/>
              <a:t>considerado como el transporte más rápido dentro de las</a:t>
            </a:r>
          </a:p>
          <a:p>
            <a:r>
              <a:rPr lang="es-ES" dirty="0"/>
              <a:t>tecnologías de cobre.</a:t>
            </a:r>
          </a:p>
          <a:p>
            <a:r>
              <a:rPr lang="es-ES" dirty="0"/>
              <a:t>• Desventajas:</a:t>
            </a:r>
          </a:p>
          <a:p>
            <a:r>
              <a:rPr lang="es-ES" dirty="0"/>
              <a:t>- Es más propenso al ruido y las interferencias que otros tipos de</a:t>
            </a:r>
          </a:p>
          <a:p>
            <a:r>
              <a:rPr lang="es-ES" dirty="0"/>
              <a:t>cable.</a:t>
            </a:r>
          </a:p>
          <a:p>
            <a:r>
              <a:rPr lang="es-ES" dirty="0"/>
              <a:t>- La distancia final (sin repetidores) es más corta.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49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7645" y="528034"/>
            <a:ext cx="6241961" cy="164849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/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Cable de par trenzado</a:t>
            </a:r>
            <a:br>
              <a:rPr lang="es-ES" b="1" dirty="0">
                <a:solidFill>
                  <a:srgbClr val="FF0000"/>
                </a:solidFill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1216" y="1815920"/>
            <a:ext cx="4232857" cy="3441879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00B0F0"/>
                </a:solidFill>
              </a:rPr>
              <a:t>El cable de par trenzado o</a:t>
            </a:r>
          </a:p>
          <a:p>
            <a:pPr algn="l"/>
            <a:r>
              <a:rPr lang="es-ES" dirty="0">
                <a:solidFill>
                  <a:srgbClr val="00B0F0"/>
                </a:solidFill>
              </a:rPr>
              <a:t>UTP es uno de los más </a:t>
            </a:r>
            <a:r>
              <a:rPr lang="es-ES" dirty="0" smtClean="0">
                <a:solidFill>
                  <a:srgbClr val="00B0F0"/>
                </a:solidFill>
              </a:rPr>
              <a:t>utilizados </a:t>
            </a:r>
            <a:r>
              <a:rPr lang="es-ES" dirty="0">
                <a:solidFill>
                  <a:srgbClr val="00B0F0"/>
                </a:solidFill>
              </a:rPr>
              <a:t>en la industria de la</a:t>
            </a:r>
          </a:p>
          <a:p>
            <a:pPr algn="l"/>
            <a:r>
              <a:rPr lang="es-ES" dirty="0">
                <a:solidFill>
                  <a:srgbClr val="00B0F0"/>
                </a:solidFill>
              </a:rPr>
              <a:t>seguridad, principalmente el</a:t>
            </a:r>
          </a:p>
          <a:p>
            <a:pPr algn="l"/>
            <a:r>
              <a:rPr lang="es-ES" dirty="0">
                <a:solidFill>
                  <a:srgbClr val="00B0F0"/>
                </a:solidFill>
              </a:rPr>
              <a:t>denominado de Categoría </a:t>
            </a:r>
            <a:r>
              <a:rPr lang="es-ES" dirty="0" smtClean="0">
                <a:solidFill>
                  <a:srgbClr val="00B0F0"/>
                </a:solidFill>
              </a:rPr>
              <a:t>5E,</a:t>
            </a:r>
            <a:endParaRPr lang="es-ES" dirty="0">
              <a:solidFill>
                <a:srgbClr val="00B0F0"/>
              </a:solidFill>
            </a:endParaRPr>
          </a:p>
          <a:p>
            <a:pPr algn="l"/>
            <a:r>
              <a:rPr lang="es-ES" dirty="0">
                <a:solidFill>
                  <a:srgbClr val="00B0F0"/>
                </a:solidFill>
              </a:rPr>
              <a:t>para el tendido redes o</a:t>
            </a:r>
          </a:p>
          <a:p>
            <a:pPr algn="l"/>
            <a:r>
              <a:rPr lang="es-ES" dirty="0">
                <a:solidFill>
                  <a:srgbClr val="00B0F0"/>
                </a:solidFill>
              </a:rPr>
              <a:t>circuitos de CCT V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114" t="21940" r="38694" b="5490"/>
          <a:stretch/>
        </p:blipFill>
        <p:spPr>
          <a:xfrm>
            <a:off x="5756856" y="1661374"/>
            <a:ext cx="4776792" cy="3596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>
                <a:solidFill>
                  <a:schemeClr val="bg1"/>
                </a:solidFill>
              </a:rPr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>
                <a:solidFill>
                  <a:schemeClr val="bg1"/>
                </a:solidFill>
              </a:rPr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>
                <a:solidFill>
                  <a:schemeClr val="bg1"/>
                </a:solidFill>
              </a:rPr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>
                <a:solidFill>
                  <a:schemeClr val="bg1"/>
                </a:solidFill>
              </a:rPr>
              <a:t>M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31" y="4772026"/>
            <a:ext cx="3209925" cy="18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74" y="4141817"/>
            <a:ext cx="3411940" cy="19139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rgbClr val="FF0000"/>
                </a:solidFill>
              </a:rPr>
              <a:t>Historia</a:t>
            </a:r>
            <a:endParaRPr lang="es-ES" sz="54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9549" y="2308874"/>
            <a:ext cx="98909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El par trenzado surge como una alternativa del cable coaxial en 1985.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pares compuesto por hilos  normalmente de cobre, trenzados entre si.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40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6352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Estructura, características y uso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046" y="1389967"/>
            <a:ext cx="11216424" cy="522555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Tipos </a:t>
            </a:r>
            <a:r>
              <a:rPr lang="es-ES" dirty="0">
                <a:solidFill>
                  <a:srgbClr val="00B0F0"/>
                </a:solidFill>
              </a:rPr>
              <a:t>de conexionado: </a:t>
            </a:r>
            <a:r>
              <a:rPr lang="es-ES" dirty="0" smtClean="0">
                <a:solidFill>
                  <a:srgbClr val="00B0F0"/>
                </a:solidFill>
              </a:rPr>
              <a:t>conmutador a Nodo </a:t>
            </a:r>
            <a:r>
              <a:rPr lang="es-ES" dirty="0">
                <a:solidFill>
                  <a:srgbClr val="00B0F0"/>
                </a:solidFill>
              </a:rPr>
              <a:t>y Nodo-a-Nodo</a:t>
            </a: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</a:rPr>
              <a:t>Los segmentos </a:t>
            </a:r>
            <a:r>
              <a:rPr lang="es-ES" sz="3900" b="1" u="sng" dirty="0">
                <a:solidFill>
                  <a:srgbClr val="00B0F0"/>
                </a:solidFill>
              </a:rPr>
              <a:t>Ethernet</a:t>
            </a:r>
            <a:r>
              <a:rPr lang="es-ES" dirty="0">
                <a:solidFill>
                  <a:srgbClr val="00B0F0"/>
                </a:solidFill>
              </a:rPr>
              <a:t> construidos con cable UTP pueden </a:t>
            </a:r>
            <a:r>
              <a:rPr lang="es-ES" dirty="0" smtClean="0">
                <a:solidFill>
                  <a:srgbClr val="00B0F0"/>
                </a:solidFill>
              </a:rPr>
              <a:t>ser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00B0F0"/>
                </a:solidFill>
              </a:rPr>
              <a:t>Ponchados: con normas </a:t>
            </a:r>
            <a:endParaRPr lang="es-ES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rgbClr val="00B0F0"/>
                </a:solidFill>
              </a:rPr>
              <a:t>cable </a:t>
            </a:r>
            <a:r>
              <a:rPr lang="es-ES" dirty="0">
                <a:solidFill>
                  <a:srgbClr val="00B0F0"/>
                </a:solidFill>
              </a:rPr>
              <a:t>recto </a:t>
            </a:r>
            <a:r>
              <a:rPr lang="es-ES" dirty="0" smtClean="0">
                <a:solidFill>
                  <a:srgbClr val="00B0F0"/>
                </a:solidFill>
              </a:rPr>
              <a:t> (de computador a concentrador( Switch, Reuter))</a:t>
            </a:r>
          </a:p>
          <a:p>
            <a:pPr marL="0" indent="0">
              <a:buNone/>
            </a:pPr>
            <a:endParaRPr lang="es-ES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rgbClr val="00B0F0"/>
                </a:solidFill>
              </a:rPr>
              <a:t>cruzado. (de computador a computador)</a:t>
            </a:r>
          </a:p>
          <a:p>
            <a:pPr marL="0" indent="0">
              <a:buNone/>
            </a:pPr>
            <a:endParaRPr lang="es-ES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B0F0"/>
              </a:solidFill>
            </a:endParaRP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607640" y="6314804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11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242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Normas de ponchado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708338"/>
            <a:ext cx="5181600" cy="546862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Ponchado directo</a:t>
            </a:r>
          </a:p>
          <a:p>
            <a:r>
              <a:rPr lang="es-ES" sz="2400" dirty="0" smtClean="0">
                <a:solidFill>
                  <a:srgbClr val="002060"/>
                </a:solidFill>
              </a:rPr>
              <a:t>conectar 1 PC a otros dispositivo, como un HUB, un SWITCH o un ROUTER, </a:t>
            </a:r>
          </a:p>
          <a:p>
            <a:r>
              <a:rPr lang="es-ES" sz="2400" dirty="0" smtClean="0">
                <a:solidFill>
                  <a:srgbClr val="002060"/>
                </a:solidFill>
              </a:rPr>
              <a:t>básicamente </a:t>
            </a:r>
            <a:r>
              <a:rPr lang="es-ES" sz="2400" dirty="0">
                <a:solidFill>
                  <a:srgbClr val="002060"/>
                </a:solidFill>
              </a:rPr>
              <a:t>un Cable directo es que en ambos lados los 8 hilos (PIN) coincidan, de </a:t>
            </a:r>
            <a:r>
              <a:rPr lang="es-ES" sz="2400" dirty="0" smtClean="0">
                <a:solidFill>
                  <a:srgbClr val="002060"/>
                </a:solidFill>
              </a:rPr>
              <a:t>ahí </a:t>
            </a:r>
            <a:r>
              <a:rPr lang="es-ES" sz="2400" dirty="0">
                <a:solidFill>
                  <a:srgbClr val="002060"/>
                </a:solidFill>
              </a:rPr>
              <a:t>su nombre Lineal </a:t>
            </a:r>
            <a:r>
              <a:rPr lang="es-ES" dirty="0"/>
              <a:t/>
            </a:r>
            <a:br>
              <a:rPr lang="es-ES" dirty="0"/>
            </a:br>
            <a:endParaRPr lang="es-ES" dirty="0">
              <a:solidFill>
                <a:srgbClr val="00B0F0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592429"/>
            <a:ext cx="5181600" cy="2627289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Ponchado cruzado</a:t>
            </a:r>
          </a:p>
          <a:p>
            <a:r>
              <a:rPr lang="es-ES" sz="2800" dirty="0">
                <a:solidFill>
                  <a:srgbClr val="002060"/>
                </a:solidFill>
              </a:rPr>
              <a:t>cuya </a:t>
            </a:r>
            <a:r>
              <a:rPr lang="es-ES" sz="2800" dirty="0" smtClean="0">
                <a:solidFill>
                  <a:srgbClr val="002060"/>
                </a:solidFill>
              </a:rPr>
              <a:t>distancia no </a:t>
            </a:r>
            <a:r>
              <a:rPr lang="es-ES" sz="2800" dirty="0">
                <a:solidFill>
                  <a:srgbClr val="002060"/>
                </a:solidFill>
              </a:rPr>
              <a:t>supere los 10 metros</a:t>
            </a:r>
            <a:r>
              <a:rPr lang="es-ES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s-ES" sz="2800" dirty="0">
                <a:solidFill>
                  <a:srgbClr val="002060"/>
                </a:solidFill>
              </a:rPr>
              <a:t>dos conmutadores (Switchs) o dos enrutadores (Routers</a:t>
            </a:r>
            <a:r>
              <a:rPr lang="es-ES" sz="2800" dirty="0" smtClean="0">
                <a:solidFill>
                  <a:srgbClr val="002060"/>
                </a:solidFill>
              </a:rPr>
              <a:t>), o  dos computadores.</a:t>
            </a:r>
            <a:endParaRPr lang="es-E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-247085" y="361105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/>
              <a:t>Conector 1 Nº Pin a Nº Pin Conector 2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Blanco/</a:t>
            </a:r>
            <a:r>
              <a:rPr lang="es-ES" dirty="0">
                <a:hlinkClick r:id="rId2"/>
              </a:rPr>
              <a:t>Naranja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Pin 1 a Pin 1</a:t>
            </a:r>
            <a:r>
              <a:rPr lang="es-ES" dirty="0"/>
              <a:t> Blanco/</a:t>
            </a:r>
            <a:r>
              <a:rPr lang="es-ES" dirty="0">
                <a:hlinkClick r:id="rId2"/>
              </a:rPr>
              <a:t>Naranja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>
                <a:hlinkClick r:id="rId2"/>
              </a:rPr>
              <a:t>Naranja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Pin 2 a Pin 2</a:t>
            </a:r>
            <a:r>
              <a:rPr lang="es-ES" dirty="0"/>
              <a:t> </a:t>
            </a:r>
            <a:r>
              <a:rPr lang="es-ES" dirty="0">
                <a:hlinkClick r:id="rId2"/>
              </a:rPr>
              <a:t>Naranja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Blanco/Verde </a:t>
            </a:r>
            <a:r>
              <a:rPr lang="es-ES" dirty="0">
                <a:solidFill>
                  <a:srgbClr val="FF0000"/>
                </a:solidFill>
              </a:rPr>
              <a:t>Pin 3 a Pin 3</a:t>
            </a:r>
            <a:r>
              <a:rPr lang="es-ES" dirty="0"/>
              <a:t> Blanco/Verde </a:t>
            </a:r>
            <a:br>
              <a:rPr lang="es-ES" dirty="0"/>
            </a:br>
            <a:r>
              <a:rPr lang="es-ES" dirty="0">
                <a:hlinkClick r:id="rId3"/>
              </a:rPr>
              <a:t>Azul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Pin 4 a Pin 4 </a:t>
            </a:r>
            <a:r>
              <a:rPr lang="es-ES" dirty="0">
                <a:hlinkClick r:id="rId3"/>
              </a:rPr>
              <a:t>Azul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Blanco/</a:t>
            </a:r>
            <a:r>
              <a:rPr lang="es-ES" dirty="0">
                <a:hlinkClick r:id="rId3"/>
              </a:rPr>
              <a:t>Azul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Pin 5 a Pin 5</a:t>
            </a:r>
            <a:r>
              <a:rPr lang="es-ES" dirty="0"/>
              <a:t> Blanco/</a:t>
            </a:r>
            <a:r>
              <a:rPr lang="es-ES" dirty="0">
                <a:hlinkClick r:id="rId3"/>
              </a:rPr>
              <a:t>Azul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Verde </a:t>
            </a:r>
            <a:r>
              <a:rPr lang="es-ES" dirty="0">
                <a:solidFill>
                  <a:srgbClr val="FF0000"/>
                </a:solidFill>
              </a:rPr>
              <a:t>Pin 6 a Pin 6 </a:t>
            </a:r>
            <a:r>
              <a:rPr lang="es-ES" dirty="0"/>
              <a:t>Verde </a:t>
            </a:r>
            <a:br>
              <a:rPr lang="es-ES" dirty="0"/>
            </a:br>
            <a:r>
              <a:rPr lang="es-ES" dirty="0"/>
              <a:t>Blanco/Marrón </a:t>
            </a:r>
            <a:r>
              <a:rPr lang="es-ES" dirty="0">
                <a:solidFill>
                  <a:srgbClr val="FF0000"/>
                </a:solidFill>
              </a:rPr>
              <a:t>Pin 7 a Pin 7 </a:t>
            </a:r>
            <a:r>
              <a:rPr lang="es-ES" dirty="0"/>
              <a:t>Blanco/Marrón </a:t>
            </a:r>
            <a:br>
              <a:rPr lang="es-ES" dirty="0"/>
            </a:br>
            <a:r>
              <a:rPr lang="es-ES" dirty="0"/>
              <a:t>Marrón </a:t>
            </a:r>
            <a:r>
              <a:rPr lang="es-ES" dirty="0">
                <a:solidFill>
                  <a:srgbClr val="FF0000"/>
                </a:solidFill>
              </a:rPr>
              <a:t>Pin 8 a Pin 8</a:t>
            </a:r>
            <a:r>
              <a:rPr lang="es-ES" dirty="0"/>
              <a:t> Marrón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540062" y="3357321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Conector 1 (568-B) Nº Pin Nº Pin Conector 2 (568-A</a:t>
            </a:r>
            <a:r>
              <a:rPr lang="es-ES" b="1" dirty="0" smtClean="0"/>
              <a:t>)</a:t>
            </a:r>
          </a:p>
          <a:p>
            <a:pPr algn="ctr"/>
            <a:r>
              <a:rPr lang="es-ES" b="1" dirty="0" smtClean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Blanco/</a:t>
            </a:r>
            <a:r>
              <a:rPr lang="es-ES" dirty="0">
                <a:hlinkClick r:id="rId2"/>
              </a:rPr>
              <a:t>Naranja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Pin 1 Pin 1</a:t>
            </a:r>
            <a:r>
              <a:rPr lang="es-ES" dirty="0"/>
              <a:t> Blanco/Verde </a:t>
            </a:r>
            <a:br>
              <a:rPr lang="es-ES" dirty="0"/>
            </a:br>
            <a:r>
              <a:rPr lang="es-ES" dirty="0">
                <a:hlinkClick r:id="rId2"/>
              </a:rPr>
              <a:t>Naranja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Pin 2 Pin 2</a:t>
            </a:r>
            <a:r>
              <a:rPr lang="es-ES" dirty="0"/>
              <a:t> Verde </a:t>
            </a:r>
            <a:br>
              <a:rPr lang="es-ES" dirty="0"/>
            </a:br>
            <a:r>
              <a:rPr lang="es-ES" dirty="0"/>
              <a:t>Blanco/Verde </a:t>
            </a:r>
            <a:r>
              <a:rPr lang="es-ES" dirty="0">
                <a:solidFill>
                  <a:srgbClr val="FF0000"/>
                </a:solidFill>
              </a:rPr>
              <a:t>Pin 3 Pin 3</a:t>
            </a:r>
            <a:r>
              <a:rPr lang="es-ES" dirty="0"/>
              <a:t> Blanco/</a:t>
            </a:r>
            <a:r>
              <a:rPr lang="es-ES" dirty="0">
                <a:hlinkClick r:id="rId2"/>
              </a:rPr>
              <a:t>Naranja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>
                <a:hlinkClick r:id="rId3"/>
              </a:rPr>
              <a:t>Azul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Pin 4 Pin 4</a:t>
            </a:r>
            <a:r>
              <a:rPr lang="es-ES" dirty="0"/>
              <a:t> </a:t>
            </a:r>
            <a:r>
              <a:rPr lang="es-ES" dirty="0">
                <a:hlinkClick r:id="rId3"/>
              </a:rPr>
              <a:t>Azul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Blanco/</a:t>
            </a:r>
            <a:r>
              <a:rPr lang="es-ES" dirty="0">
                <a:hlinkClick r:id="rId3"/>
              </a:rPr>
              <a:t>Azul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Pin 5 Pin 5</a:t>
            </a:r>
            <a:r>
              <a:rPr lang="es-ES" dirty="0"/>
              <a:t> Blanco/</a:t>
            </a:r>
            <a:r>
              <a:rPr lang="es-ES" dirty="0">
                <a:hlinkClick r:id="rId3"/>
              </a:rPr>
              <a:t>Azul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Verde </a:t>
            </a:r>
            <a:r>
              <a:rPr lang="es-ES" dirty="0">
                <a:solidFill>
                  <a:srgbClr val="FF0000"/>
                </a:solidFill>
              </a:rPr>
              <a:t>Pin 6 Pin 6</a:t>
            </a:r>
            <a:r>
              <a:rPr lang="es-ES" dirty="0"/>
              <a:t> </a:t>
            </a:r>
            <a:r>
              <a:rPr lang="es-ES" dirty="0">
                <a:hlinkClick r:id="rId2"/>
              </a:rPr>
              <a:t>Naranja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/>
              <a:t>Blanco/Marrón </a:t>
            </a:r>
            <a:r>
              <a:rPr lang="es-ES" dirty="0">
                <a:solidFill>
                  <a:srgbClr val="FF0000"/>
                </a:solidFill>
              </a:rPr>
              <a:t>Pin 7 Pin 7</a:t>
            </a:r>
            <a:r>
              <a:rPr lang="es-ES" dirty="0"/>
              <a:t> Blanco/Marrón </a:t>
            </a:r>
            <a:br>
              <a:rPr lang="es-ES" dirty="0"/>
            </a:br>
            <a:r>
              <a:rPr lang="es-ES" dirty="0"/>
              <a:t>Marrón </a:t>
            </a:r>
            <a:r>
              <a:rPr lang="es-ES" dirty="0">
                <a:solidFill>
                  <a:srgbClr val="FF0000"/>
                </a:solidFill>
              </a:rPr>
              <a:t>Pin 8 Pin 8</a:t>
            </a:r>
            <a:r>
              <a:rPr lang="es-ES" dirty="0"/>
              <a:t> Marrón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3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8592" t="23547" r="54190" b="22579"/>
          <a:stretch/>
        </p:blipFill>
        <p:spPr>
          <a:xfrm>
            <a:off x="5187693" y="897340"/>
            <a:ext cx="5666704" cy="44174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4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</a:rPr>
              <a:t>Conectores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621" y="897340"/>
            <a:ext cx="6103512" cy="511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RJ-45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 El conector es una pieza de plástico transparente donde se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inserta el cable. El Jack es también de plástico, pero en este se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inserta el conector. Las siglas RJ significan Registro de Jack y el 45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especifica el esquema de numeración de pins.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63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Montaje de un cableado de par trenzado para una red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798" y="1690688"/>
            <a:ext cx="6550911" cy="5102912"/>
          </a:xfrm>
        </p:spPr>
        <p:txBody>
          <a:bodyPr>
            <a:normAutofit/>
          </a:bodyPr>
          <a:lstStyle/>
          <a:p>
            <a:r>
              <a:rPr lang="es-ES" dirty="0"/>
              <a:t>Para el montaje de un cableado debe tenerse en cuenta que </a:t>
            </a:r>
            <a:r>
              <a:rPr lang="es-ES" dirty="0" smtClean="0"/>
              <a:t>tipo de red(</a:t>
            </a:r>
            <a:r>
              <a:rPr lang="es-ES" dirty="0" smtClean="0">
                <a:solidFill>
                  <a:srgbClr val="FF0000"/>
                </a:solidFill>
              </a:rPr>
              <a:t>topología</a:t>
            </a:r>
            <a:r>
              <a:rPr lang="es-ES" dirty="0" smtClean="0"/>
              <a:t>) </a:t>
            </a:r>
            <a:r>
              <a:rPr lang="es-ES" dirty="0"/>
              <a:t>va a montarse. Para montarlo son necesarios los </a:t>
            </a:r>
            <a:r>
              <a:rPr lang="es-ES" dirty="0" smtClean="0"/>
              <a:t>siguientes elementos</a:t>
            </a:r>
            <a:r>
              <a:rPr lang="es-ES" dirty="0"/>
              <a:t>: </a:t>
            </a:r>
            <a:endParaRPr lang="es-ES" dirty="0" smtClean="0"/>
          </a:p>
          <a:p>
            <a:r>
              <a:rPr lang="es-ES" dirty="0" smtClean="0"/>
              <a:t>conectores </a:t>
            </a:r>
            <a:r>
              <a:rPr lang="es-ES" dirty="0"/>
              <a:t>RJ-45</a:t>
            </a:r>
            <a:r>
              <a:rPr lang="es-ES" dirty="0" smtClean="0"/>
              <a:t>,</a:t>
            </a:r>
          </a:p>
          <a:p>
            <a:r>
              <a:rPr lang="es-ES" dirty="0" smtClean="0"/>
              <a:t>un </a:t>
            </a:r>
            <a:r>
              <a:rPr lang="es-ES" dirty="0"/>
              <a:t>cable </a:t>
            </a:r>
            <a:r>
              <a:rPr lang="es-ES" dirty="0" smtClean="0"/>
              <a:t>(para este caso </a:t>
            </a:r>
            <a:r>
              <a:rPr lang="es-ES" dirty="0"/>
              <a:t>un cable de par </a:t>
            </a:r>
            <a:r>
              <a:rPr lang="es-ES" dirty="0" smtClean="0"/>
              <a:t>trenzado cat 5E)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0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13" y="3349946"/>
            <a:ext cx="4760649" cy="26840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Tipos de cable de par trenzado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Cable de par trenzado apantallado ((STP)</a:t>
            </a:r>
            <a:r>
              <a:rPr lang="es-ES" b="1" dirty="0"/>
              <a:t> </a:t>
            </a:r>
            <a:r>
              <a:rPr lang="es-ES" b="1" dirty="0">
                <a:solidFill>
                  <a:srgbClr val="00B0F0"/>
                </a:solidFill>
              </a:rPr>
              <a:t>Spanning Tree Protocol,</a:t>
            </a:r>
            <a:r>
              <a:rPr lang="es-ES" dirty="0">
                <a:solidFill>
                  <a:srgbClr val="00B0F0"/>
                </a:solidFill>
              </a:rPr>
              <a:t> es un protocolo de red de nivel 2 de la capa OSI </a:t>
            </a:r>
            <a:r>
              <a:rPr lang="es-ES" b="1" dirty="0">
                <a:solidFill>
                  <a:srgbClr val="00B0F0"/>
                </a:solidFill>
              </a:rPr>
              <a:t>(</a:t>
            </a:r>
            <a:r>
              <a:rPr lang="es-ES" dirty="0">
                <a:solidFill>
                  <a:srgbClr val="00B0F0"/>
                </a:solidFill>
              </a:rPr>
              <a:t>nivel de enlace de datos</a:t>
            </a:r>
            <a:r>
              <a:rPr lang="es-ES" b="1" dirty="0" smtClean="0">
                <a:solidFill>
                  <a:srgbClr val="00B0F0"/>
                </a:solidFill>
              </a:rPr>
              <a:t>)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/>
              <a:t>Cable de par trenzado con pantalla global ((FTP)</a:t>
            </a:r>
            <a:r>
              <a:rPr lang="es-ES" dirty="0"/>
              <a:t> </a:t>
            </a:r>
            <a:r>
              <a:rPr lang="es-ES" dirty="0">
                <a:solidFill>
                  <a:srgbClr val="00B0F0"/>
                </a:solidFill>
              </a:rPr>
              <a:t>(</a:t>
            </a:r>
            <a:r>
              <a:rPr lang="es-ES" dirty="0">
                <a:solidFill>
                  <a:schemeClr val="tx1"/>
                </a:solidFill>
              </a:rPr>
              <a:t>sigla en inglés de File Transfer </a:t>
            </a:r>
            <a:r>
              <a:rPr lang="es-ES" dirty="0" smtClean="0">
                <a:solidFill>
                  <a:schemeClr val="tx1"/>
                </a:solidFill>
              </a:rPr>
              <a:t>Protocolo </a:t>
            </a:r>
            <a:r>
              <a:rPr lang="es-ES" dirty="0">
                <a:solidFill>
                  <a:srgbClr val="00B0F0"/>
                </a:solidFill>
              </a:rPr>
              <a:t>- Protocolo de Transferencia de Archivos</a:t>
            </a:r>
            <a:r>
              <a:rPr lang="es-ES" dirty="0" smtClean="0">
                <a:solidFill>
                  <a:srgbClr val="00B0F0"/>
                </a:solidFill>
              </a:rPr>
              <a:t>)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/>
              <a:t>Cable par trenzado no apantallado ((UTP)</a:t>
            </a:r>
            <a:r>
              <a:rPr lang="es-ES" i="1" dirty="0"/>
              <a:t> </a:t>
            </a:r>
            <a:r>
              <a:rPr lang="es-ES" i="1" dirty="0">
                <a:solidFill>
                  <a:srgbClr val="00B0F0"/>
                </a:solidFill>
              </a:rPr>
              <a:t>Unshielded Twisted Pair</a:t>
            </a:r>
            <a:r>
              <a:rPr lang="es-ES" dirty="0">
                <a:solidFill>
                  <a:srgbClr val="00B0F0"/>
                </a:solidFill>
              </a:rPr>
              <a:t> (lo que puede traducirse como </a:t>
            </a:r>
            <a:r>
              <a:rPr lang="es-ES" b="1" dirty="0">
                <a:solidFill>
                  <a:srgbClr val="00B0F0"/>
                </a:solidFill>
              </a:rPr>
              <a:t>“Par trenzado no blindado</a:t>
            </a:r>
            <a:r>
              <a:rPr lang="es-ES" b="1" dirty="0" smtClean="0">
                <a:solidFill>
                  <a:srgbClr val="00B0F0"/>
                </a:solidFill>
              </a:rPr>
              <a:t>”</a:t>
            </a:r>
            <a:r>
              <a:rPr lang="es-ES" dirty="0" smtClean="0">
                <a:solidFill>
                  <a:srgbClr val="00B0F0"/>
                </a:solidFill>
              </a:rPr>
              <a:t>)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/>
              <a:t>Categorías del cable UTP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/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/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/>
              <a:t>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6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h4.ggpht.com/_5CGHfXwiOuA/SsOt-AGEbSI/AAAAAAAABHQ/Wq76h3QY_kU/cable6STP13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3" y="16223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Cable de par trenzado apantallado (STP)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7478" y="5257815"/>
            <a:ext cx="10515600" cy="1330530"/>
          </a:xfrm>
        </p:spPr>
        <p:txBody>
          <a:bodyPr>
            <a:normAutofit/>
          </a:bodyPr>
          <a:lstStyle/>
          <a:p>
            <a:r>
              <a:rPr lang="es-ES" dirty="0"/>
              <a:t>En este tipo de cable, cada par va recubierto por una malla </a:t>
            </a:r>
            <a:r>
              <a:rPr lang="es-ES" dirty="0" smtClean="0"/>
              <a:t>conductora </a:t>
            </a:r>
            <a:r>
              <a:rPr lang="es-ES" dirty="0"/>
              <a:t>que actúa de pantalla frente a interferencias y ruido </a:t>
            </a:r>
            <a:r>
              <a:rPr lang="es-ES" dirty="0" smtClean="0"/>
              <a:t>eléctrico</a:t>
            </a:r>
            <a:r>
              <a:rPr lang="es-ES" dirty="0"/>
              <a:t>.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491730" y="6168980"/>
            <a:ext cx="24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>
                <a:solidFill>
                  <a:schemeClr val="bg1"/>
                </a:solidFill>
              </a:rPr>
              <a:t>e</a:t>
            </a:r>
            <a:r>
              <a:rPr lang="es-ES" dirty="0" smtClean="0">
                <a:solidFill>
                  <a:srgbClr val="FF0000"/>
                </a:solidFill>
              </a:rPr>
              <a:t>v</a:t>
            </a:r>
            <a:r>
              <a:rPr lang="es-ES" dirty="0" smtClean="0">
                <a:solidFill>
                  <a:schemeClr val="bg1"/>
                </a:solidFill>
              </a:rPr>
              <a:t>i</a:t>
            </a:r>
            <a:r>
              <a:rPr lang="es-ES" dirty="0" smtClean="0">
                <a:solidFill>
                  <a:srgbClr val="FF0000"/>
                </a:solidFill>
              </a:rPr>
              <a:t>n</a:t>
            </a:r>
            <a:r>
              <a:rPr lang="es-ES" dirty="0" smtClean="0">
                <a:solidFill>
                  <a:schemeClr val="bg1"/>
                </a:solidFill>
              </a:rPr>
              <a:t>@</a:t>
            </a:r>
            <a:r>
              <a:rPr lang="es-ES" dirty="0" smtClean="0">
                <a:solidFill>
                  <a:srgbClr val="FF0000"/>
                </a:solidFill>
              </a:rPr>
              <a:t>K</a:t>
            </a:r>
            <a:r>
              <a:rPr lang="es-ES" dirty="0" smtClean="0">
                <a:solidFill>
                  <a:schemeClr val="bg1"/>
                </a:solidFill>
              </a:rPr>
              <a:t>M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883</Words>
  <Application>Microsoft Office PowerPoint</Application>
  <PresentationFormat>Panorámica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Blackadder ITC</vt:lpstr>
      <vt:lpstr>Trebuchet MS</vt:lpstr>
      <vt:lpstr>Wingdings</vt:lpstr>
      <vt:lpstr>Wingdings 3</vt:lpstr>
      <vt:lpstr>Faceta</vt:lpstr>
      <vt:lpstr>UNIDAD EDUCATIVA “RUMIPAMBA”</vt:lpstr>
      <vt:lpstr> Cable de par trenzado </vt:lpstr>
      <vt:lpstr>Historia</vt:lpstr>
      <vt:lpstr>Estructura, características y uso</vt:lpstr>
      <vt:lpstr>Normas de ponchado </vt:lpstr>
      <vt:lpstr>Conectores </vt:lpstr>
      <vt:lpstr>Montaje de un cableado de par trenzado para una red</vt:lpstr>
      <vt:lpstr>Tipos de cable de par trenzado</vt:lpstr>
      <vt:lpstr>Cable de par trenzado apantallado (STP)</vt:lpstr>
      <vt:lpstr>Cable par trenzado no apantallado (UTP)</vt:lpstr>
      <vt:lpstr>Cable de par trenzado con pantalla global (FTP)</vt:lpstr>
      <vt:lpstr>Categorías del cable UTP</vt:lpstr>
      <vt:lpstr>Par trenzado (UTP)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Cable de par trenzado</dc:title>
  <dc:creator>UER</dc:creator>
  <cp:lastModifiedBy>UER</cp:lastModifiedBy>
  <cp:revision>44</cp:revision>
  <dcterms:created xsi:type="dcterms:W3CDTF">2016-05-16T12:55:57Z</dcterms:created>
  <dcterms:modified xsi:type="dcterms:W3CDTF">2016-06-01T13:30:08Z</dcterms:modified>
</cp:coreProperties>
</file>